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erriweath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bold.fntdata"/><Relationship Id="rId25" Type="http://schemas.openxmlformats.org/officeDocument/2006/relationships/font" Target="fonts/Merriweather-regular.fntdata"/><Relationship Id="rId28" Type="http://schemas.openxmlformats.org/officeDocument/2006/relationships/font" Target="fonts/Merriweather-boldItalic.fntdata"/><Relationship Id="rId27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8bb869319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8bb869319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8bb869319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8bb869319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8bb869319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8bb869319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8be90de0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8be90de0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8bb869319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8bb869319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8bb869319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8bb869319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8bb869319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8bb869319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8bb869319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8bb869319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8bb869319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8bb869319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8bb869319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8bb869319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8be90de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8be90de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8bb869319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8bb869319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8bb869319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8bb869319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8bb869319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8bb869319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1.jp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Webscraping Nasdaq.com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Scrapy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Cameron Wisdom</a:t>
            </a:r>
            <a:endParaRPr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7788" y="3728575"/>
            <a:ext cx="3764513" cy="107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0025" y="3728575"/>
            <a:ext cx="2677776" cy="107557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/>
        </p:nvSpPr>
        <p:spPr>
          <a:xfrm>
            <a:off x="4627800" y="3963350"/>
            <a:ext cx="3831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875" y="152400"/>
            <a:ext cx="865577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51000"/>
            <a:ext cx="8839199" cy="363190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Colors indicate correlation relationship (+ or -),  darker hues indicate correlation strength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WARNING: Outliers will skew your data</a:t>
            </a:r>
            <a:endParaRPr/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651092"/>
            <a:ext cx="3999901" cy="2881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800" y="1651100"/>
            <a:ext cx="3571626" cy="2881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2" name="Google Shape;152;p24"/>
          <p:cNvCxnSpPr/>
          <p:nvPr/>
        </p:nvCxnSpPr>
        <p:spPr>
          <a:xfrm>
            <a:off x="4268326" y="3092020"/>
            <a:ext cx="7932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Outliers 2: the skewed dataset strikes back</a:t>
            </a:r>
            <a:endParaRPr/>
          </a:p>
        </p:txBody>
      </p:sp>
      <p:pic>
        <p:nvPicPr>
          <p:cNvPr id="158" name="Google Shape;1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25" y="4079800"/>
            <a:ext cx="3420925" cy="9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275" y="1505700"/>
            <a:ext cx="3902674" cy="257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9975" y="1468763"/>
            <a:ext cx="4774901" cy="343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/>
          <p:nvPr/>
        </p:nvSpPr>
        <p:spPr>
          <a:xfrm>
            <a:off x="1570075" y="1658950"/>
            <a:ext cx="246900" cy="2766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" name="Google Shape;162;p25"/>
          <p:cNvCxnSpPr>
            <a:stCxn id="161" idx="4"/>
          </p:cNvCxnSpPr>
          <p:nvPr/>
        </p:nvCxnSpPr>
        <p:spPr>
          <a:xfrm flipH="1">
            <a:off x="809725" y="1935550"/>
            <a:ext cx="883800" cy="2498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" name="Google Shape;163;p25"/>
          <p:cNvSpPr/>
          <p:nvPr/>
        </p:nvSpPr>
        <p:spPr>
          <a:xfrm>
            <a:off x="2419300" y="4660775"/>
            <a:ext cx="493800" cy="2766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77000" y="2921700"/>
            <a:ext cx="1334300" cy="1334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5" name="Google Shape;165;p25"/>
          <p:cNvCxnSpPr/>
          <p:nvPr/>
        </p:nvCxnSpPr>
        <p:spPr>
          <a:xfrm>
            <a:off x="3890650" y="1333100"/>
            <a:ext cx="0" cy="3712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5"/>
          <p:cNvSpPr/>
          <p:nvPr/>
        </p:nvSpPr>
        <p:spPr>
          <a:xfrm>
            <a:off x="7573800" y="2921700"/>
            <a:ext cx="1570200" cy="1506600"/>
          </a:xfrm>
          <a:prstGeom prst="noSmoking">
            <a:avLst>
              <a:gd fmla="val 7189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“Look at that neato right-skewed distribution!” - Stats Professor probably </a:t>
            </a:r>
            <a:endParaRPr/>
          </a:p>
        </p:txBody>
      </p:sp>
      <p:pic>
        <p:nvPicPr>
          <p:cNvPr id="172" name="Google Shape;1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0450"/>
            <a:ext cx="8839200" cy="4198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7025" y="1056400"/>
            <a:ext cx="5437924" cy="204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3649800" y="3194100"/>
            <a:ext cx="18444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Any questions?</a:t>
            </a:r>
            <a:endParaRPr sz="1800"/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3554550" y="1949400"/>
            <a:ext cx="20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173175" y="2390650"/>
            <a:ext cx="3394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2nd largest stock exchange in the world by Market Cap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World’s first electronic Stock Market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Notable listings include: Microsoft, Oracle, Apple, Cisco, and Dell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/>
              <a:t>Helped modernize the IPO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075" y="492425"/>
            <a:ext cx="5205998" cy="4043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25" y="152400"/>
            <a:ext cx="4018583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2233" y="2253091"/>
            <a:ext cx="4694190" cy="270686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/>
          <p:nvPr/>
        </p:nvSpPr>
        <p:spPr>
          <a:xfrm>
            <a:off x="1576582" y="1702538"/>
            <a:ext cx="477350" cy="351725"/>
          </a:xfrm>
          <a:custGeom>
            <a:rect b="b" l="l" r="r" t="t"/>
            <a:pathLst>
              <a:path extrusionOk="0" h="14069" w="19094">
                <a:moveTo>
                  <a:pt x="10366" y="1171"/>
                </a:moveTo>
                <a:cubicBezTo>
                  <a:pt x="7173" y="1171"/>
                  <a:pt x="2930" y="695"/>
                  <a:pt x="1014" y="3249"/>
                </a:cubicBezTo>
                <a:cubicBezTo>
                  <a:pt x="-888" y="5785"/>
                  <a:pt x="209" y="10699"/>
                  <a:pt x="2746" y="12601"/>
                </a:cubicBezTo>
                <a:cubicBezTo>
                  <a:pt x="7333" y="16039"/>
                  <a:pt x="18215" y="12734"/>
                  <a:pt x="19025" y="7059"/>
                </a:cubicBezTo>
                <a:cubicBezTo>
                  <a:pt x="19582" y="3158"/>
                  <a:pt x="11767" y="-1962"/>
                  <a:pt x="8981" y="824"/>
                </a:cubicBezTo>
              </a:path>
            </a:pathLst>
          </a:cu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Google Shape;83;p15"/>
          <p:cNvSpPr txBox="1"/>
          <p:nvPr/>
        </p:nvSpPr>
        <p:spPr>
          <a:xfrm>
            <a:off x="2672638" y="557625"/>
            <a:ext cx="1478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Index Page</a:t>
            </a:r>
            <a:endParaRPr b="1"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1 of 15</a:t>
            </a:r>
            <a:endParaRPr b="1"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4861988" y="1872050"/>
            <a:ext cx="17493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summary page</a:t>
            </a:r>
            <a:endParaRPr b="1"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5" name="Google Shape;85;p15"/>
          <p:cNvCxnSpPr/>
          <p:nvPr/>
        </p:nvCxnSpPr>
        <p:spPr>
          <a:xfrm>
            <a:off x="4225625" y="136850"/>
            <a:ext cx="0" cy="482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" name="Google Shape;86;p15"/>
          <p:cNvSpPr/>
          <p:nvPr/>
        </p:nvSpPr>
        <p:spPr>
          <a:xfrm>
            <a:off x="2043550" y="1380422"/>
            <a:ext cx="2736275" cy="827650"/>
          </a:xfrm>
          <a:custGeom>
            <a:rect b="b" l="l" r="r" t="t"/>
            <a:pathLst>
              <a:path extrusionOk="0" h="33106" w="109451">
                <a:moveTo>
                  <a:pt x="0" y="15441"/>
                </a:moveTo>
                <a:cubicBezTo>
                  <a:pt x="4421" y="12789"/>
                  <a:pt x="8076" y="8812"/>
                  <a:pt x="12815" y="6782"/>
                </a:cubicBezTo>
                <a:cubicBezTo>
                  <a:pt x="37344" y="-3728"/>
                  <a:pt x="68438" y="-1283"/>
                  <a:pt x="92825" y="9553"/>
                </a:cubicBezTo>
                <a:cubicBezTo>
                  <a:pt x="101607" y="13455"/>
                  <a:pt x="105148" y="24513"/>
                  <a:pt x="109451" y="33106"/>
                </a:cubicBezTo>
              </a:path>
            </a:pathLst>
          </a:cu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87" name="Google Shape;87;p15"/>
          <p:cNvSpPr/>
          <p:nvPr/>
        </p:nvSpPr>
        <p:spPr>
          <a:xfrm>
            <a:off x="4967775" y="3359725"/>
            <a:ext cx="4018500" cy="1515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7247650" y="1359475"/>
            <a:ext cx="520475" cy="2017575"/>
          </a:xfrm>
          <a:custGeom>
            <a:rect b="b" l="l" r="r" t="t"/>
            <a:pathLst>
              <a:path extrusionOk="0" h="80703" w="20819">
                <a:moveTo>
                  <a:pt x="18704" y="80703"/>
                </a:moveTo>
                <a:cubicBezTo>
                  <a:pt x="21871" y="64851"/>
                  <a:pt x="21178" y="48064"/>
                  <a:pt x="18011" y="32212"/>
                </a:cubicBezTo>
                <a:cubicBezTo>
                  <a:pt x="15601" y="20149"/>
                  <a:pt x="5508" y="11000"/>
                  <a:pt x="0" y="0"/>
                </a:cubicBezTo>
              </a:path>
            </a:pathLst>
          </a:cu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89" name="Google Shape;89;p15"/>
          <p:cNvSpPr txBox="1"/>
          <p:nvPr/>
        </p:nvSpPr>
        <p:spPr>
          <a:xfrm>
            <a:off x="4623950" y="166250"/>
            <a:ext cx="3723300" cy="11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This lovely table is dynamic and changes throughout each day during trading hours.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Interestingly enough, it also omits cells if the information is not available. yay!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right tools for the job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Scrapy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Pycharm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Github Desktop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ROBOTSTXT_OBEY = False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NordVPN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Caffeine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Selector Gadget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Jupyter notebook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“Hey Siri, how do I export graphs from jupyter notebook? Asking for a friend”</a:t>
            </a:r>
            <a:endParaRPr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9500" y="1300225"/>
            <a:ext cx="2679798" cy="167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972993"/>
            <a:ext cx="3147799" cy="1049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71425" y="2831525"/>
            <a:ext cx="1962575" cy="196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4301" y="3428825"/>
            <a:ext cx="1009725" cy="10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88250" y="1336375"/>
            <a:ext cx="1404651" cy="1404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5175" y="847375"/>
            <a:ext cx="2808368" cy="3989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075" y="816225"/>
            <a:ext cx="5838635" cy="402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311700" y="50090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That’s… Interesting</a:t>
            </a:r>
            <a:endParaRPr/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378500"/>
            <a:ext cx="5277374" cy="341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2575" y="2513899"/>
            <a:ext cx="2311300" cy="2231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/>
          <p:nvPr/>
        </p:nvSpPr>
        <p:spPr>
          <a:xfrm>
            <a:off x="6082825" y="1688575"/>
            <a:ext cx="1945200" cy="883200"/>
          </a:xfrm>
          <a:prstGeom prst="cloudCallout">
            <a:avLst>
              <a:gd fmla="val 19548" name="adj1"/>
              <a:gd fmla="val 70751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2626675" y="2879250"/>
            <a:ext cx="2962500" cy="815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8"/>
          <p:cNvCxnSpPr/>
          <p:nvPr/>
        </p:nvCxnSpPr>
        <p:spPr>
          <a:xfrm flipH="1" rot="10800000">
            <a:off x="5589100" y="2306400"/>
            <a:ext cx="474000" cy="660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7" name="Google Shape;117;p18"/>
          <p:cNvSpPr txBox="1"/>
          <p:nvPr/>
        </p:nvSpPr>
        <p:spPr>
          <a:xfrm>
            <a:off x="6206025" y="1839800"/>
            <a:ext cx="18219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Does your scraped data make sense?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35625"/>
            <a:ext cx="8839199" cy="38722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88" y="152400"/>
            <a:ext cx="740821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$</a:t>
            </a:r>
            <a:r>
              <a:rPr lang="en" sz="6400"/>
              <a:t>24.1 billion</a:t>
            </a:r>
            <a:endParaRPr sz="6400"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11700" y="2121425"/>
            <a:ext cx="5533200" cy="9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 Market Capitalization value of the top 500 listings on Nasdaq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